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BFA0-3A30-E149-9159-2F1AF955877C}" type="datetimeFigureOut">
              <a:rPr lang="en-US" smtClean="0"/>
              <a:t>11/2/10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7E977-46B0-D84F-A0B3-DCE955579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BFA0-3A30-E149-9159-2F1AF955877C}" type="datetimeFigureOut">
              <a:rPr lang="en-US" smtClean="0"/>
              <a:t>11/2/10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7E977-46B0-D84F-A0B3-DCE955579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BFA0-3A30-E149-9159-2F1AF955877C}" type="datetimeFigureOut">
              <a:rPr lang="en-US" smtClean="0"/>
              <a:t>11/2/10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7E977-46B0-D84F-A0B3-DCE955579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BFA0-3A30-E149-9159-2F1AF955877C}" type="datetimeFigureOut">
              <a:rPr lang="en-US" smtClean="0"/>
              <a:t>11/2/10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7E977-46B0-D84F-A0B3-DCE955579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BFA0-3A30-E149-9159-2F1AF955877C}" type="datetimeFigureOut">
              <a:rPr lang="en-US" smtClean="0"/>
              <a:t>11/2/10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7E977-46B0-D84F-A0B3-DCE955579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BFA0-3A30-E149-9159-2F1AF955877C}" type="datetimeFigureOut">
              <a:rPr lang="en-US" smtClean="0"/>
              <a:t>11/2/10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7E977-46B0-D84F-A0B3-DCE955579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BFA0-3A30-E149-9159-2F1AF955877C}" type="datetimeFigureOut">
              <a:rPr lang="en-US" smtClean="0"/>
              <a:t>11/2/10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7E977-46B0-D84F-A0B3-DCE955579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BFA0-3A30-E149-9159-2F1AF955877C}" type="datetimeFigureOut">
              <a:rPr lang="en-US" smtClean="0"/>
              <a:t>11/2/10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7E977-46B0-D84F-A0B3-DCE955579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BFA0-3A30-E149-9159-2F1AF955877C}" type="datetimeFigureOut">
              <a:rPr lang="en-US" smtClean="0"/>
              <a:t>11/2/10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7E977-46B0-D84F-A0B3-DCE955579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BFA0-3A30-E149-9159-2F1AF955877C}" type="datetimeFigureOut">
              <a:rPr lang="en-US" smtClean="0"/>
              <a:t>11/2/10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7E977-46B0-D84F-A0B3-DCE955579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BBFA0-3A30-E149-9159-2F1AF955877C}" type="datetimeFigureOut">
              <a:rPr lang="en-US" smtClean="0"/>
              <a:t>11/2/10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7E977-46B0-D84F-A0B3-DCE955579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BBFA0-3A30-E149-9159-2F1AF955877C}" type="datetimeFigureOut">
              <a:rPr lang="en-US" smtClean="0"/>
              <a:t>11/2/10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7E977-46B0-D84F-A0B3-DCE9555796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ormanschool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asywhois.com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ormanschool.org/experience/sport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7332"/>
            <a:ext cx="9144000" cy="1966653"/>
          </a:xfrm>
        </p:spPr>
        <p:txBody>
          <a:bodyPr>
            <a:normAutofit fontScale="90000"/>
          </a:bodyPr>
          <a:lstStyle/>
          <a:p>
            <a:r>
              <a:rPr lang="en-US" sz="5556" dirty="0" smtClean="0"/>
              <a:t>How do you know if it’s a </a:t>
            </a:r>
            <a:br>
              <a:rPr lang="en-US" sz="5556" dirty="0" smtClean="0"/>
            </a:br>
            <a:r>
              <a:rPr lang="en-US" sz="6667" b="1" u="sng" dirty="0" smtClean="0">
                <a:solidFill>
                  <a:srgbClr val="800000"/>
                </a:solidFill>
              </a:rPr>
              <a:t>R</a:t>
            </a:r>
            <a:r>
              <a:rPr lang="en-US" sz="6667" b="1" u="sng" dirty="0" smtClean="0">
                <a:solidFill>
                  <a:srgbClr val="FF6600"/>
                </a:solidFill>
              </a:rPr>
              <a:t>E</a:t>
            </a:r>
            <a:r>
              <a:rPr lang="en-US" sz="6667" b="1" u="sng" dirty="0" smtClean="0">
                <a:solidFill>
                  <a:srgbClr val="008000"/>
                </a:solidFill>
              </a:rPr>
              <a:t>A</a:t>
            </a:r>
            <a:r>
              <a:rPr lang="en-US" sz="6667" b="1" u="sng" dirty="0" smtClean="0">
                <a:solidFill>
                  <a:srgbClr val="000090"/>
                </a:solidFill>
              </a:rPr>
              <a:t>L</a:t>
            </a:r>
            <a:r>
              <a:rPr lang="en-US" sz="6667" dirty="0" smtClean="0">
                <a:solidFill>
                  <a:srgbClr val="000090"/>
                </a:solidFill>
              </a:rPr>
              <a:t> </a:t>
            </a:r>
            <a:r>
              <a:rPr lang="en-US" sz="5556" dirty="0" smtClean="0"/>
              <a:t>website?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23985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800" b="1" dirty="0" smtClean="0">
                <a:solidFill>
                  <a:srgbClr val="800000"/>
                </a:solidFill>
              </a:rPr>
              <a:t>R</a:t>
            </a:r>
            <a:r>
              <a:rPr lang="en-US" sz="5800" dirty="0" smtClean="0"/>
              <a:t>ead </a:t>
            </a:r>
            <a:r>
              <a:rPr lang="en-US" sz="5800" dirty="0"/>
              <a:t>the URL</a:t>
            </a:r>
          </a:p>
          <a:p>
            <a:pPr>
              <a:buNone/>
            </a:pPr>
            <a:r>
              <a:rPr lang="en-US" sz="5800" b="1" dirty="0">
                <a:solidFill>
                  <a:srgbClr val="FF6600"/>
                </a:solidFill>
              </a:rPr>
              <a:t>E</a:t>
            </a:r>
            <a:r>
              <a:rPr lang="en-US" sz="5800" dirty="0"/>
              <a:t>xamine the site’s content</a:t>
            </a:r>
          </a:p>
          <a:p>
            <a:pPr>
              <a:buNone/>
            </a:pPr>
            <a:r>
              <a:rPr lang="en-US" sz="5800" b="1" dirty="0">
                <a:solidFill>
                  <a:srgbClr val="008000"/>
                </a:solidFill>
              </a:rPr>
              <a:t>A</a:t>
            </a:r>
            <a:r>
              <a:rPr lang="en-US" sz="5800" dirty="0"/>
              <a:t>sk about the author</a:t>
            </a:r>
          </a:p>
          <a:p>
            <a:pPr>
              <a:buNone/>
            </a:pPr>
            <a:r>
              <a:rPr lang="en-US" sz="5800" b="1" dirty="0">
                <a:solidFill>
                  <a:srgbClr val="000090"/>
                </a:solidFill>
              </a:rPr>
              <a:t>L</a:t>
            </a:r>
            <a:r>
              <a:rPr lang="en-US" sz="5800" dirty="0"/>
              <a:t>ook at the links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R</a:t>
            </a:r>
            <a:r>
              <a:rPr lang="en-US" dirty="0" smtClean="0"/>
              <a:t>ead the URL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The parts of a URL: </a:t>
            </a:r>
            <a:r>
              <a:rPr lang="en-US" u="sng" dirty="0">
                <a:hlinkClick r:id="rId2"/>
              </a:rPr>
              <a:t>www.formanschool.org</a:t>
            </a:r>
            <a:endParaRPr lang="en-US" dirty="0"/>
          </a:p>
          <a:p>
            <a:endParaRPr lang="en-US" dirty="0"/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4580505" y="2232025"/>
            <a:ext cx="2048895" cy="323850"/>
          </a:xfrm>
          <a:prstGeom prst="downArrowCallout">
            <a:avLst>
              <a:gd name="adj1" fmla="val 0"/>
              <a:gd name="adj2" fmla="val 43750"/>
              <a:gd name="adj3" fmla="val 33333"/>
              <a:gd name="adj4" fmla="val 0"/>
            </a:avLst>
          </a:prstGeom>
          <a:solidFill>
            <a:srgbClr val="000000"/>
          </a:solidFill>
          <a:ln w="19050">
            <a:solidFill>
              <a:srgbClr val="000000"/>
            </a:solidFill>
            <a:miter lim="800000"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7070169" y="2241550"/>
            <a:ext cx="438150" cy="314325"/>
          </a:xfrm>
          <a:prstGeom prst="downArrowCallout">
            <a:avLst>
              <a:gd name="adj1" fmla="val 0"/>
              <a:gd name="adj2" fmla="val 17424"/>
              <a:gd name="adj3" fmla="val 33333"/>
              <a:gd name="adj4" fmla="val 0"/>
            </a:avLst>
          </a:prstGeom>
          <a:solidFill>
            <a:srgbClr val="000000"/>
          </a:solidFill>
          <a:ln w="19050">
            <a:solidFill>
              <a:srgbClr val="000000"/>
            </a:solidFill>
            <a:miter lim="800000"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879669" y="2470150"/>
            <a:ext cx="125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28" charset="0"/>
                <a:ea typeface="Times New Roman" pitchFamily="28" charset="0"/>
              </a:rPr>
              <a:t>Extension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28" charset="0"/>
              <a:ea typeface="Times New Roman" pitchFamily="28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975225" y="2574925"/>
            <a:ext cx="1028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28" charset="0"/>
                <a:ea typeface="Times New Roman" pitchFamily="28" charset="0"/>
              </a:rPr>
              <a:t>Domain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28" charset="0"/>
              <a:ea typeface="Times New Roman" pitchFamily="28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629400" y="2927350"/>
            <a:ext cx="2057400" cy="685800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28" charset="0"/>
                <a:ea typeface="Times New Roman" pitchFamily="28" charset="0"/>
              </a:rPr>
              <a:t>You can learn a lot from the extension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9361" y="3263840"/>
            <a:ext cx="515851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Some types of extensions:</a:t>
            </a:r>
            <a:endParaRPr lang="en-US" dirty="0"/>
          </a:p>
          <a:p>
            <a:r>
              <a:rPr lang="en-US" dirty="0"/>
              <a:t>.</a:t>
            </a:r>
            <a:r>
              <a:rPr lang="en-US" dirty="0" err="1"/>
              <a:t>edu</a:t>
            </a:r>
            <a:r>
              <a:rPr lang="en-US" dirty="0"/>
              <a:t>: Higher Ed </a:t>
            </a:r>
          </a:p>
          <a:p>
            <a:r>
              <a:rPr lang="en-US" dirty="0"/>
              <a:t>.k12: US school site (not all US schools use this)</a:t>
            </a:r>
          </a:p>
          <a:p>
            <a:r>
              <a:rPr lang="en-US" dirty="0"/>
              <a:t>.net:  was Network, now unrestricted</a:t>
            </a:r>
          </a:p>
          <a:p>
            <a:r>
              <a:rPr lang="en-US" dirty="0"/>
              <a:t>.com: was commercial, now unrestricted</a:t>
            </a:r>
          </a:p>
          <a:p>
            <a:r>
              <a:rPr lang="en-US" dirty="0"/>
              <a:t>.mil: military</a:t>
            </a:r>
          </a:p>
          <a:p>
            <a:r>
              <a:rPr lang="en-US" dirty="0"/>
              <a:t>.</a:t>
            </a:r>
            <a:r>
              <a:rPr lang="en-US" dirty="0" err="1"/>
              <a:t>gov</a:t>
            </a:r>
            <a:r>
              <a:rPr lang="en-US" dirty="0"/>
              <a:t>: government</a:t>
            </a:r>
          </a:p>
          <a:p>
            <a:r>
              <a:rPr lang="en-US" dirty="0"/>
              <a:t>.org: organization </a:t>
            </a:r>
          </a:p>
          <a:p>
            <a:r>
              <a:rPr lang="en-US" dirty="0"/>
              <a:t>.</a:t>
            </a:r>
            <a:r>
              <a:rPr lang="en-US" dirty="0" err="1"/>
              <a:t>uk</a:t>
            </a:r>
            <a:r>
              <a:rPr lang="en-US" dirty="0"/>
              <a:t>, .ca, .</a:t>
            </a:r>
            <a:r>
              <a:rPr lang="en-US" dirty="0" err="1"/>
              <a:t>za</a:t>
            </a:r>
            <a:r>
              <a:rPr lang="en-US" dirty="0"/>
              <a:t> (and many others): Country Codes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R</a:t>
            </a:r>
            <a:r>
              <a:rPr lang="en-US" dirty="0" smtClean="0"/>
              <a:t>ead the URL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6998"/>
          <a:ext cx="60960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9906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dirty="0" smtClean="0"/>
                        <a:t>More Reliable</a:t>
                      </a:r>
                    </a:p>
                    <a:p>
                      <a:pPr>
                        <a:buNone/>
                      </a:pPr>
                      <a:r>
                        <a:rPr lang="en-US" sz="2400" dirty="0" smtClean="0"/>
                        <a:t>(but there are no guarantees)</a:t>
                      </a:r>
                    </a:p>
                    <a:p>
                      <a:endParaRPr lang="en-US" sz="2400" dirty="0"/>
                    </a:p>
                  </a:txBody>
                  <a:tcP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dirty="0" smtClean="0"/>
                        <a:t>Watch out</a:t>
                      </a:r>
                    </a:p>
                    <a:p>
                      <a:pPr>
                        <a:buNone/>
                      </a:pPr>
                      <a:r>
                        <a:rPr lang="en-US" sz="2400" dirty="0" smtClean="0"/>
                        <a:t>(can be purchased by anybody)</a:t>
                      </a:r>
                    </a:p>
                    <a:p>
                      <a:endParaRPr lang="en-US" sz="2400" dirty="0"/>
                    </a:p>
                  </a:txBody>
                  <a:tcPr>
                    <a:solidFill>
                      <a:srgbClr val="800000"/>
                    </a:solidFill>
                  </a:tcPr>
                </a:tc>
              </a:tr>
              <a:tr h="9906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 dirty="0" smtClean="0"/>
                        <a:t>.</a:t>
                      </a:r>
                      <a:r>
                        <a:rPr lang="en-US" sz="2400" b="1" dirty="0" err="1" smtClean="0"/>
                        <a:t>edu</a:t>
                      </a:r>
                      <a:endParaRPr lang="en-US" sz="2400" b="1" dirty="0" smtClean="0"/>
                    </a:p>
                    <a:p>
                      <a:pPr>
                        <a:buNone/>
                      </a:pPr>
                      <a:r>
                        <a:rPr lang="en-US" sz="2400" b="1" dirty="0" smtClean="0"/>
                        <a:t>.</a:t>
                      </a:r>
                      <a:r>
                        <a:rPr lang="en-US" sz="2400" b="1" dirty="0" err="1" smtClean="0"/>
                        <a:t>gov</a:t>
                      </a:r>
                      <a:endParaRPr lang="en-US" sz="2400" b="1" dirty="0" smtClean="0"/>
                    </a:p>
                    <a:p>
                      <a:pPr>
                        <a:buNone/>
                      </a:pPr>
                      <a:r>
                        <a:rPr lang="en-US" sz="2400" b="1" dirty="0" smtClean="0"/>
                        <a:t>.k12</a:t>
                      </a:r>
                    </a:p>
                    <a:p>
                      <a:endParaRPr lang="en-US" dirty="0"/>
                    </a:p>
                  </a:txBody>
                  <a:tcPr>
                    <a:solidFill>
                      <a:srgbClr val="F0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sz="2400" b="1" dirty="0" smtClean="0"/>
                        <a:t>.com</a:t>
                      </a:r>
                    </a:p>
                    <a:p>
                      <a:pPr algn="l">
                        <a:buNone/>
                      </a:pPr>
                      <a:r>
                        <a:rPr lang="en-US" sz="2400" b="1" dirty="0" smtClean="0"/>
                        <a:t>.org</a:t>
                      </a:r>
                    </a:p>
                    <a:p>
                      <a:pPr algn="l">
                        <a:buNone/>
                      </a:pPr>
                      <a:r>
                        <a:rPr lang="en-US" sz="2400" b="1" dirty="0" smtClean="0"/>
                        <a:t>.net</a:t>
                      </a:r>
                    </a:p>
                    <a:p>
                      <a:endParaRPr lang="en-US" dirty="0"/>
                    </a:p>
                  </a:txBody>
                  <a:tcPr>
                    <a:solidFill>
                      <a:srgbClr val="F0000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4697492"/>
            <a:ext cx="8229600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Are you on a personal page? Look for these clues:</a:t>
            </a:r>
            <a:endParaRPr lang="en-US" sz="2400" dirty="0" smtClean="0"/>
          </a:p>
          <a:p>
            <a:pPr lvl="0">
              <a:buFont typeface="Arial"/>
              <a:buChar char="•"/>
            </a:pPr>
            <a:r>
              <a:rPr lang="en-US" sz="2400" dirty="0" smtClean="0"/>
              <a:t> a </a:t>
            </a:r>
            <a:r>
              <a:rPr lang="en-US" sz="2400" dirty="0"/>
              <a:t>name or username (ex. </a:t>
            </a:r>
            <a:r>
              <a:rPr lang="en-US" sz="2400" dirty="0" err="1"/>
              <a:t>jdoe</a:t>
            </a:r>
            <a:r>
              <a:rPr lang="en-US" sz="2400" dirty="0"/>
              <a:t>) in the URL</a:t>
            </a:r>
            <a:endParaRPr lang="en-US" sz="2400" dirty="0" smtClean="0"/>
          </a:p>
          <a:p>
            <a:pPr lvl="0">
              <a:buFont typeface="Arial"/>
              <a:buChar char="•"/>
            </a:pPr>
            <a:r>
              <a:rPr lang="en-US" sz="2400" dirty="0" smtClean="0"/>
              <a:t> a </a:t>
            </a:r>
            <a:r>
              <a:rPr lang="en-US" sz="2400" dirty="0"/>
              <a:t>~ (tilde) or %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E</a:t>
            </a:r>
            <a:r>
              <a:rPr lang="en-US" dirty="0" smtClean="0"/>
              <a:t>xamine the site’s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u="sng" dirty="0"/>
              <a:t>Questions to consider:</a:t>
            </a:r>
            <a:endParaRPr lang="en-US" dirty="0"/>
          </a:p>
          <a:p>
            <a:pPr lvl="0"/>
            <a:r>
              <a:rPr lang="en-US" dirty="0"/>
              <a:t>Is the information useful to you? </a:t>
            </a:r>
          </a:p>
          <a:p>
            <a:pPr lvl="0"/>
            <a:r>
              <a:rPr lang="en-US" dirty="0"/>
              <a:t>Are additional resources and links provided? Do the links work? </a:t>
            </a:r>
          </a:p>
          <a:p>
            <a:pPr lvl="0"/>
            <a:r>
              <a:rPr lang="en-US" dirty="0"/>
              <a:t>Is the site current? Do you know when it was last updated? </a:t>
            </a:r>
          </a:p>
          <a:p>
            <a:pPr lvl="0"/>
            <a:r>
              <a:rPr lang="en-US" dirty="0"/>
              <a:t>Do you think the information is accurate? </a:t>
            </a:r>
          </a:p>
          <a:p>
            <a:pPr lvl="0"/>
            <a:r>
              <a:rPr lang="en-US" dirty="0"/>
              <a:t>Does the information contradict information you have found elsewhere?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A</a:t>
            </a:r>
            <a:r>
              <a:rPr lang="en-US" dirty="0" smtClean="0"/>
              <a:t>sk about the author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67779"/>
          </a:xfrm>
        </p:spPr>
        <p:txBody>
          <a:bodyPr/>
          <a:lstStyle/>
          <a:p>
            <a:pPr>
              <a:buNone/>
            </a:pPr>
            <a:r>
              <a:rPr lang="en-US" sz="2400" u="sng" dirty="0"/>
              <a:t>Where do you find author information?</a:t>
            </a:r>
            <a:endParaRPr lang="en-US" sz="2400" dirty="0"/>
          </a:p>
          <a:p>
            <a:pPr lvl="0"/>
            <a:r>
              <a:rPr lang="en-US" sz="2400" dirty="0"/>
              <a:t>Look at the top and the bottom of the webpage for an author</a:t>
            </a:r>
          </a:p>
          <a:p>
            <a:pPr lvl="0"/>
            <a:r>
              <a:rPr lang="en-US" sz="2400" dirty="0"/>
              <a:t>Look for an “About the author” or “Contact Us” link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3809688"/>
            <a:ext cx="8229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3000" dirty="0" smtClean="0"/>
              <a:t>Can’t find author information on the site?</a:t>
            </a:r>
          </a:p>
          <a:p>
            <a:pPr algn="ctr">
              <a:buNone/>
            </a:pPr>
            <a:r>
              <a:rPr lang="en-US" sz="3000" dirty="0" smtClean="0"/>
              <a:t>Not sure who’s responsible for the information?</a:t>
            </a:r>
          </a:p>
          <a:p>
            <a:pPr algn="ctr">
              <a:buNone/>
            </a:pPr>
            <a:r>
              <a:rPr lang="en-US" sz="3000" dirty="0" smtClean="0"/>
              <a:t> </a:t>
            </a:r>
          </a:p>
          <a:p>
            <a:pPr algn="ctr">
              <a:buNone/>
            </a:pPr>
            <a:r>
              <a:rPr lang="en-US" sz="3000" dirty="0" err="1" smtClean="0">
                <a:sym typeface="Wingdings"/>
              </a:rPr>
              <a:t></a:t>
            </a:r>
            <a:r>
              <a:rPr lang="en-US" sz="3000" dirty="0" err="1" smtClean="0"/>
              <a:t>Try</a:t>
            </a:r>
            <a:r>
              <a:rPr lang="en-US" sz="3000" dirty="0" smtClean="0"/>
              <a:t> </a:t>
            </a:r>
            <a:r>
              <a:rPr lang="en-US" sz="3000" dirty="0" err="1" smtClean="0"/>
              <a:t>easyWhois</a:t>
            </a:r>
            <a:r>
              <a:rPr lang="en-US" sz="3000" dirty="0" smtClean="0"/>
              <a:t> at </a:t>
            </a:r>
            <a:r>
              <a:rPr lang="en-US" sz="3000" u="sng" dirty="0" smtClean="0">
                <a:hlinkClick r:id="rId2"/>
              </a:rPr>
              <a:t>http://www.easywhois.com </a:t>
            </a:r>
            <a:endParaRPr lang="en-US" sz="3000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8000"/>
                </a:solidFill>
              </a:rPr>
              <a:t>A</a:t>
            </a:r>
            <a:r>
              <a:rPr lang="en-US" dirty="0" smtClean="0"/>
              <a:t>sk about the author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9"/>
            <a:ext cx="8229600" cy="99166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11200" dirty="0" smtClean="0"/>
              <a:t>If </a:t>
            </a:r>
            <a:r>
              <a:rPr lang="en-US" sz="11200" dirty="0"/>
              <a:t>you have a long website address, you’ll need </a:t>
            </a:r>
            <a:r>
              <a:rPr lang="en-US" sz="11200" dirty="0" smtClean="0"/>
              <a:t>to truncate </a:t>
            </a:r>
            <a:r>
              <a:rPr lang="en-US" sz="11200" dirty="0"/>
              <a:t>it to just the domain name.</a:t>
            </a:r>
            <a:r>
              <a:rPr lang="en-US" sz="11200" dirty="0" smtClean="0"/>
              <a:t> </a:t>
            </a:r>
          </a:p>
          <a:p>
            <a:pPr>
              <a:buNone/>
            </a:pPr>
            <a:r>
              <a:rPr lang="en-US" sz="11200" dirty="0" smtClean="0"/>
              <a:t>For </a:t>
            </a:r>
            <a:r>
              <a:rPr lang="en-US" sz="11200" dirty="0"/>
              <a:t>example:</a:t>
            </a:r>
          </a:p>
          <a:p>
            <a:pPr>
              <a:buNone/>
            </a:pPr>
            <a:r>
              <a:rPr lang="en-US" sz="11200" dirty="0" smtClean="0"/>
              <a:t> 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2671183"/>
          <a:ext cx="9144000" cy="1554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Full website address: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Truncated to domain name: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 smtClean="0">
                          <a:hlinkClick r:id="rId2"/>
                        </a:rPr>
                        <a:t>http://www.formanschool.org/experience/sports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formanschool.org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663" y="4478159"/>
            <a:ext cx="74500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easyWhois</a:t>
            </a:r>
            <a:r>
              <a:rPr lang="en-US" sz="3200" dirty="0" smtClean="0"/>
              <a:t> tells you:</a:t>
            </a:r>
          </a:p>
          <a:p>
            <a:pPr lvl="0">
              <a:buFont typeface="Arial"/>
              <a:buChar char="•"/>
            </a:pPr>
            <a:r>
              <a:rPr lang="en-US" sz="3200" dirty="0" smtClean="0"/>
              <a:t>When the site was created</a:t>
            </a:r>
          </a:p>
          <a:p>
            <a:pPr lvl="0">
              <a:buFont typeface="Arial"/>
              <a:buChar char="•"/>
            </a:pPr>
            <a:r>
              <a:rPr lang="en-US" sz="3200" dirty="0" smtClean="0"/>
              <a:t>Contact names and addresses</a:t>
            </a:r>
          </a:p>
          <a:p>
            <a:pPr lvl="0">
              <a:buFont typeface="Arial"/>
              <a:buChar char="•"/>
            </a:pPr>
            <a:r>
              <a:rPr lang="en-US" sz="3200" dirty="0" smtClean="0"/>
              <a:t>Information about the organization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L</a:t>
            </a:r>
            <a:r>
              <a:rPr lang="en-US" dirty="0" smtClean="0"/>
              <a:t>ook at the links</a:t>
            </a:r>
            <a:br>
              <a:rPr lang="en-US" dirty="0" smtClean="0"/>
            </a:br>
            <a:r>
              <a:rPr lang="en-US" sz="2222" dirty="0" smtClean="0"/>
              <a:t>Judge the website by the company it keeps</a:t>
            </a:r>
            <a:endParaRPr lang="en-US" sz="2222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u="sng" dirty="0"/>
              <a:t>Forward links: What sites does the site you’re looking at link to?</a:t>
            </a:r>
            <a:endParaRPr lang="en-US" sz="2000" dirty="0"/>
          </a:p>
          <a:p>
            <a:pPr lvl="0"/>
            <a:r>
              <a:rPr lang="en-US" dirty="0"/>
              <a:t>What are the URLs? </a:t>
            </a:r>
            <a:endParaRPr lang="en-US" sz="2000" dirty="0"/>
          </a:p>
          <a:p>
            <a:pPr lvl="1"/>
            <a:r>
              <a:rPr lang="en-US" dirty="0"/>
              <a:t>Do the domain names change?</a:t>
            </a:r>
            <a:endParaRPr lang="en-US" sz="1800" dirty="0"/>
          </a:p>
          <a:p>
            <a:pPr lvl="1"/>
            <a:r>
              <a:rPr lang="en-US" dirty="0"/>
              <a:t>Is there a variety of domain names?</a:t>
            </a:r>
            <a:endParaRPr lang="en-US" sz="1800" dirty="0"/>
          </a:p>
          <a:p>
            <a:pPr lvl="2"/>
            <a:r>
              <a:rPr lang="en-US" dirty="0"/>
              <a:t>If many of the domain names stay the same, there is little variety in sources</a:t>
            </a:r>
            <a:endParaRPr lang="en-US" sz="1600" dirty="0"/>
          </a:p>
          <a:p>
            <a:pPr lvl="1"/>
            <a:r>
              <a:rPr lang="en-US" dirty="0"/>
              <a:t>What are the extensions (.com, .org, .</a:t>
            </a:r>
            <a:r>
              <a:rPr lang="en-US" dirty="0" err="1"/>
              <a:t>edu</a:t>
            </a:r>
            <a:r>
              <a:rPr lang="en-US" dirty="0"/>
              <a:t>) of the forward links?</a:t>
            </a:r>
            <a:endParaRPr lang="en-US" sz="1800" dirty="0"/>
          </a:p>
          <a:p>
            <a:pPr lvl="0"/>
            <a:r>
              <a:rPr lang="en-US" dirty="0"/>
              <a:t>Are the links biased?</a:t>
            </a:r>
            <a:endParaRPr lang="en-US" sz="2000" dirty="0"/>
          </a:p>
          <a:p>
            <a:pPr lvl="2"/>
            <a:r>
              <a:rPr lang="en-US" dirty="0"/>
              <a:t>If the author links to sites that only support his/her viewpoint, or links to sites you know to be untrustworthy, you may not want to trust the site.</a:t>
            </a:r>
            <a:endParaRPr lang="en-US" sz="16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1831"/>
          </a:xfrm>
        </p:spPr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L</a:t>
            </a:r>
            <a:r>
              <a:rPr lang="en-US" dirty="0" smtClean="0"/>
              <a:t>ook at the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1831"/>
            <a:ext cx="8229600" cy="335576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u="sng" dirty="0"/>
              <a:t>External Links: Who links to the site you’re looking at?</a:t>
            </a:r>
            <a:endParaRPr lang="en-US" sz="2000" dirty="0"/>
          </a:p>
          <a:p>
            <a:pPr lvl="0"/>
            <a:r>
              <a:rPr lang="en-US" dirty="0"/>
              <a:t>Look at who is linking the site</a:t>
            </a:r>
            <a:endParaRPr lang="en-US" sz="2000" dirty="0"/>
          </a:p>
          <a:p>
            <a:pPr lvl="1"/>
            <a:r>
              <a:rPr lang="en-US" dirty="0"/>
              <a:t>How? Do a Google search for link: + the site you’re looking at</a:t>
            </a:r>
            <a:endParaRPr lang="en-US" sz="1800" dirty="0"/>
          </a:p>
          <a:p>
            <a:pPr lvl="1"/>
            <a:r>
              <a:rPr lang="en-US" dirty="0"/>
              <a:t>Example: </a:t>
            </a:r>
            <a:r>
              <a:rPr lang="en-US" dirty="0" err="1"/>
              <a:t>link:www.formanschool.org</a:t>
            </a:r>
            <a:r>
              <a:rPr lang="en-US" dirty="0"/>
              <a:t> (no spaces)</a:t>
            </a:r>
            <a:endParaRPr lang="en-US" sz="18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en-US" dirty="0"/>
              <a:t>For best results, truncate the URL down to the main </a:t>
            </a:r>
            <a:r>
              <a:rPr lang="en-US" dirty="0" smtClean="0"/>
              <a:t>page</a:t>
            </a:r>
          </a:p>
          <a:p>
            <a:pPr lvl="1"/>
            <a:r>
              <a:rPr lang="en-US" sz="2824" dirty="0" smtClean="0"/>
              <a:t>For example: </a:t>
            </a:r>
            <a:r>
              <a:rPr lang="en-US" sz="2824" dirty="0" err="1" smtClean="0"/>
              <a:t>formanschool.org</a:t>
            </a:r>
            <a:endParaRPr lang="en-US" sz="2824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4357597"/>
            <a:ext cx="84100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Once you have the results, ask yourself:</a:t>
            </a:r>
          </a:p>
          <a:p>
            <a:pPr lvl="0">
              <a:buFont typeface="Arial"/>
              <a:buChar char="•"/>
            </a:pPr>
            <a:r>
              <a:rPr lang="en-US" sz="2400" dirty="0"/>
              <a:t>Who is linking to the website?  </a:t>
            </a:r>
          </a:p>
          <a:p>
            <a:pPr lvl="1">
              <a:buFont typeface="Arial"/>
              <a:buChar char="•"/>
            </a:pPr>
            <a:r>
              <a:rPr lang="en-US" sz="2400" dirty="0"/>
              <a:t>Look at the URL extension (.com, .org, .</a:t>
            </a:r>
            <a:r>
              <a:rPr lang="en-US" sz="2400" dirty="0" err="1"/>
              <a:t>edu</a:t>
            </a:r>
            <a:r>
              <a:rPr lang="en-US" sz="2400" dirty="0"/>
              <a:t>)</a:t>
            </a:r>
          </a:p>
          <a:p>
            <a:pPr lvl="0">
              <a:buFont typeface="Arial"/>
              <a:buChar char="•"/>
            </a:pPr>
            <a:r>
              <a:rPr lang="en-US" sz="2400" dirty="0"/>
              <a:t>Why are they linking to the website?</a:t>
            </a:r>
          </a:p>
          <a:p>
            <a:pPr lvl="0">
              <a:buFont typeface="Arial"/>
              <a:buChar char="•"/>
            </a:pPr>
            <a:r>
              <a:rPr lang="en-US" sz="2400" dirty="0"/>
              <a:t>What do other sites say about the information on the site?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622</Words>
  <Application>Microsoft Macintosh PowerPoint</Application>
  <PresentationFormat>On-screen Show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How do you know if it’s a  REAL website? </vt:lpstr>
      <vt:lpstr>Read the URL</vt:lpstr>
      <vt:lpstr>Read the URL</vt:lpstr>
      <vt:lpstr>Examine the site’s content</vt:lpstr>
      <vt:lpstr>Ask about the author</vt:lpstr>
      <vt:lpstr>Ask about the author</vt:lpstr>
      <vt:lpstr>Look at the links Judge the website by the company it keeps</vt:lpstr>
      <vt:lpstr>Look at the links</vt:lpstr>
      <vt:lpstr>Slide 10</vt:lpstr>
    </vt:vector>
  </TitlesOfParts>
  <Company>The Forman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Forman School</dc:creator>
  <cp:lastModifiedBy>Forman School</cp:lastModifiedBy>
  <cp:revision>1</cp:revision>
  <dcterms:created xsi:type="dcterms:W3CDTF">2010-11-02T23:12:25Z</dcterms:created>
  <dcterms:modified xsi:type="dcterms:W3CDTF">2010-11-02T23:52:36Z</dcterms:modified>
</cp:coreProperties>
</file>